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9" r:id="rId2"/>
    <p:sldId id="300" r:id="rId3"/>
    <p:sldId id="302" r:id="rId4"/>
    <p:sldId id="329" r:id="rId5"/>
    <p:sldId id="331" r:id="rId6"/>
    <p:sldId id="330" r:id="rId7"/>
    <p:sldId id="308" r:id="rId8"/>
    <p:sldId id="342" r:id="rId9"/>
    <p:sldId id="313" r:id="rId10"/>
    <p:sldId id="312" r:id="rId11"/>
    <p:sldId id="328" r:id="rId12"/>
    <p:sldId id="323" r:id="rId13"/>
    <p:sldId id="324" r:id="rId14"/>
    <p:sldId id="338" r:id="rId15"/>
    <p:sldId id="309" r:id="rId16"/>
    <p:sldId id="335" r:id="rId17"/>
    <p:sldId id="336" r:id="rId18"/>
    <p:sldId id="337" r:id="rId19"/>
    <p:sldId id="334" r:id="rId20"/>
    <p:sldId id="307" r:id="rId21"/>
    <p:sldId id="315" r:id="rId22"/>
    <p:sldId id="319" r:id="rId23"/>
    <p:sldId id="320" r:id="rId24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79D"/>
    <a:srgbClr val="137989"/>
    <a:srgbClr val="2F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/>
    <p:restoredTop sz="93363" autoAdjust="0"/>
  </p:normalViewPr>
  <p:slideViewPr>
    <p:cSldViewPr snapToGrid="0">
      <p:cViewPr varScale="1">
        <p:scale>
          <a:sx n="54" d="100"/>
          <a:sy n="54" d="100"/>
        </p:scale>
        <p:origin x="474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4348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3" y="2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1733A-05BF-40CD-B0F5-497982FE8ACB}" type="datetimeFigureOut">
              <a:rPr lang="el-GR" smtClean="0"/>
              <a:t>22/7/2021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4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3" y="9428274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9A2F5-F55C-4751-8CB9-18D7F90BF7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489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47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79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64578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24605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1601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569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7684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1617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62209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24407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90162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65867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6572AC-048A-4E47-A8A9-C381530AB390}"/>
              </a:ext>
            </a:extLst>
          </p:cNvPr>
          <p:cNvSpPr txBox="1"/>
          <p:nvPr/>
        </p:nvSpPr>
        <p:spPr>
          <a:xfrm>
            <a:off x="6409368" y="1281041"/>
            <a:ext cx="17084805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5400" b="1" i="0" u="none" strike="noStrike" cap="none" spc="0" normalizeH="0" baseline="0" dirty="0">
                <a:ln>
                  <a:noFill/>
                </a:ln>
                <a:solidFill>
                  <a:srgbClr val="52879D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Γενικό Πλαίσιο Πολιτικής για την</a:t>
            </a:r>
            <a:endParaRPr kumimoji="0" lang="en-GB" sz="5400" b="1" i="0" u="none" strike="noStrike" cap="none" spc="0" normalizeH="0" baseline="0" dirty="0">
              <a:ln>
                <a:noFill/>
              </a:ln>
              <a:solidFill>
                <a:srgbClr val="52879D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5400" b="1" i="0" u="none" strike="noStrike" cap="none" spc="0" normalizeH="0" baseline="0" dirty="0">
                <a:ln>
                  <a:noFill/>
                </a:ln>
                <a:solidFill>
                  <a:srgbClr val="52879D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Προώθηση της Χρήσης Ηλεκτροκίνητων Οχημάτων</a:t>
            </a:r>
            <a:endParaRPr kumimoji="0" lang="en-GB" sz="5400" b="1" i="0" u="none" strike="noStrike" cap="none" spc="0" normalizeH="0" baseline="0" dirty="0">
              <a:ln>
                <a:noFill/>
              </a:ln>
              <a:solidFill>
                <a:srgbClr val="52879D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5DBA4-E314-41C3-9D85-2C795994C441}"/>
              </a:ext>
            </a:extLst>
          </p:cNvPr>
          <p:cNvSpPr txBox="1"/>
          <p:nvPr/>
        </p:nvSpPr>
        <p:spPr>
          <a:xfrm>
            <a:off x="294898" y="8384068"/>
            <a:ext cx="528670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3200" dirty="0">
                <a:solidFill>
                  <a:srgbClr val="52879D"/>
                </a:solidFill>
                <a:latin typeface="+mn-lt"/>
              </a:rPr>
              <a:t>Λευκωσία, 2</a:t>
            </a:r>
            <a:r>
              <a:rPr lang="en-GB" sz="3200" dirty="0">
                <a:solidFill>
                  <a:srgbClr val="52879D"/>
                </a:solidFill>
                <a:latin typeface="+mn-lt"/>
              </a:rPr>
              <a:t>3</a:t>
            </a:r>
            <a:r>
              <a:rPr lang="el-GR" sz="3200" dirty="0">
                <a:solidFill>
                  <a:srgbClr val="52879D"/>
                </a:solidFill>
                <a:latin typeface="+mn-lt"/>
              </a:rPr>
              <a:t> Ιουλίου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C2F7D-67A4-4529-A70F-84D2655BACD4}"/>
              </a:ext>
            </a:extLst>
          </p:cNvPr>
          <p:cNvSpPr txBox="1"/>
          <p:nvPr/>
        </p:nvSpPr>
        <p:spPr>
          <a:xfrm>
            <a:off x="294898" y="9173322"/>
            <a:ext cx="10502875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4400" dirty="0">
                <a:solidFill>
                  <a:srgbClr val="52879D"/>
                </a:solidFill>
                <a:latin typeface="+mn-lt"/>
              </a:rPr>
              <a:t>ΓΙΑΝΝΗΣ ΚΑΡΟΥΣΟΣ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3200" b="0" dirty="0">
                <a:solidFill>
                  <a:srgbClr val="52879D"/>
                </a:solidFill>
                <a:latin typeface="+mn-lt"/>
              </a:rPr>
              <a:t>ΥΠΟΥΡΓΟΣ ΜΕΤΑΦΟΡΩΝ ΕΠΙΚΟΙΝΩΝΙΩΝ ΚΑΙ ΕΡΓΩΝ</a:t>
            </a:r>
          </a:p>
        </p:txBody>
      </p:sp>
    </p:spTree>
    <p:extLst>
      <p:ext uri="{BB962C8B-B14F-4D97-AF65-F5344CB8AC3E}">
        <p14:creationId xmlns:p14="http://schemas.microsoft.com/office/powerpoint/2010/main" val="21989089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46188DF-8A5A-4E1D-A6D0-49613D59A70D}"/>
              </a:ext>
            </a:extLst>
          </p:cNvPr>
          <p:cNvSpPr txBox="1"/>
          <p:nvPr/>
        </p:nvSpPr>
        <p:spPr>
          <a:xfrm>
            <a:off x="14177520" y="1714159"/>
            <a:ext cx="931665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 Κυβερνητικά Οχήματα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AF2402-6784-4854-8EF0-33679731FB43}"/>
              </a:ext>
            </a:extLst>
          </p:cNvPr>
          <p:cNvGrpSpPr/>
          <p:nvPr/>
        </p:nvGrpSpPr>
        <p:grpSpPr>
          <a:xfrm>
            <a:off x="610754" y="4722877"/>
            <a:ext cx="23162493" cy="5508432"/>
            <a:chOff x="529622" y="5359566"/>
            <a:chExt cx="23162493" cy="5508432"/>
          </a:xfrm>
        </p:grpSpPr>
        <p:sp>
          <p:nvSpPr>
            <p:cNvPr id="19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AB193533-C284-4EC0-A7B0-C2DD47D5DE04}"/>
                </a:ext>
              </a:extLst>
            </p:cNvPr>
            <p:cNvSpPr txBox="1"/>
            <p:nvPr/>
          </p:nvSpPr>
          <p:spPr>
            <a:xfrm>
              <a:off x="529622" y="5502427"/>
              <a:ext cx="9201595" cy="53655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n-GB" sz="1800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r>
                <a:rPr lang="en-GB" sz="960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r>
                <a:rPr lang="el-GR" sz="360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r"/>
              <a:r>
                <a:rPr lang="el-GR" sz="54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Των νέων αγορών Υπηρεσιακών Οχημάτων να είναι ηλεκτροκίνητα</a:t>
              </a:r>
            </a:p>
          </p:txBody>
        </p:sp>
        <p:pic>
          <p:nvPicPr>
            <p:cNvPr id="10" name="Picture 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9BC9BEB3-F16D-4A28-B7C1-C9798C21A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5390" y="5359566"/>
              <a:ext cx="10126725" cy="51314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86DD1E-4766-4AB3-9CCA-DD9CEE2F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2787" y="5605670"/>
              <a:ext cx="5387734" cy="4431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58886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498A587-FE99-4CE4-93F3-4CBF9D7483FC}"/>
              </a:ext>
            </a:extLst>
          </p:cNvPr>
          <p:cNvSpPr txBox="1"/>
          <p:nvPr/>
        </p:nvSpPr>
        <p:spPr>
          <a:xfrm>
            <a:off x="10230927" y="1714159"/>
            <a:ext cx="1326324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Δημόσιες Επιβατικές Μεταφορές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0F515E-2EE9-4D9E-998C-E3807A13D6EE}"/>
              </a:ext>
            </a:extLst>
          </p:cNvPr>
          <p:cNvGrpSpPr/>
          <p:nvPr/>
        </p:nvGrpSpPr>
        <p:grpSpPr>
          <a:xfrm>
            <a:off x="804565" y="4100386"/>
            <a:ext cx="22774870" cy="5515225"/>
            <a:chOff x="0" y="4100386"/>
            <a:chExt cx="22774870" cy="5515225"/>
          </a:xfrm>
        </p:grpSpPr>
        <p:sp>
          <p:nvSpPr>
            <p:cNvPr id="13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C3994DEC-7791-47DA-B482-7317A878B27B}"/>
                </a:ext>
              </a:extLst>
            </p:cNvPr>
            <p:cNvSpPr txBox="1"/>
            <p:nvPr/>
          </p:nvSpPr>
          <p:spPr>
            <a:xfrm>
              <a:off x="0" y="4406046"/>
              <a:ext cx="12263718" cy="49039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l-GR" sz="1800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28</a:t>
              </a:r>
            </a:p>
            <a:p>
              <a:pPr algn="r"/>
              <a:r>
                <a:rPr lang="el-GR" sz="66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Ηλεκτροκίνητα Λεωφορεία στα κέντρα των Πόλεων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00AD14-2450-42AA-AA76-5AC719BF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96407" y="4100386"/>
              <a:ext cx="10078463" cy="551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5467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58182FC-7C83-4D86-87B6-B018A626F14C}"/>
              </a:ext>
            </a:extLst>
          </p:cNvPr>
          <p:cNvSpPr txBox="1"/>
          <p:nvPr/>
        </p:nvSpPr>
        <p:spPr>
          <a:xfrm>
            <a:off x="5988424" y="1206328"/>
            <a:ext cx="17505750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Εγκεκριμένη Χρηματοδότηση από το ταμείο Ανάκαμψης και Ανθεκτικότητας</a:t>
            </a:r>
          </a:p>
        </p:txBody>
      </p:sp>
      <p:sp>
        <p:nvSpPr>
          <p:cNvPr id="15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9EB2F75E-C0D0-4E0D-886D-AA696ADDE92C}"/>
              </a:ext>
            </a:extLst>
          </p:cNvPr>
          <p:cNvSpPr txBox="1"/>
          <p:nvPr/>
        </p:nvSpPr>
        <p:spPr>
          <a:xfrm>
            <a:off x="0" y="4120603"/>
            <a:ext cx="11989893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/>
            <a:r>
              <a:rPr lang="el-GR" sz="48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Κίνητρα για </a:t>
            </a:r>
            <a:r>
              <a:rPr lang="el-GR" sz="4800" dirty="0" err="1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Ηλ</a:t>
            </a:r>
            <a:r>
              <a:rPr lang="el-GR" sz="48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. Οχήματα </a:t>
            </a:r>
          </a:p>
          <a:p>
            <a:pPr algn="r"/>
            <a:r>
              <a:rPr lang="el-GR" sz="15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€38.600.000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43F0DCD-D534-4FEB-BD9C-2D7A9459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64" y="3340246"/>
            <a:ext cx="12640235" cy="84275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C9C03B-D808-2F4C-9F2A-F136759884A6}"/>
              </a:ext>
            </a:extLst>
          </p:cNvPr>
          <p:cNvSpPr/>
          <p:nvPr/>
        </p:nvSpPr>
        <p:spPr>
          <a:xfrm>
            <a:off x="473128" y="7014302"/>
            <a:ext cx="115167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4000" dirty="0">
                <a:solidFill>
                  <a:srgbClr val="52879D"/>
                </a:solidFill>
              </a:rPr>
              <a:t>30 εκ για αγορά ΗΚ Οχημάτων</a:t>
            </a:r>
          </a:p>
          <a:p>
            <a:pPr algn="r"/>
            <a:r>
              <a:rPr lang="el-GR" sz="4000" dirty="0">
                <a:solidFill>
                  <a:srgbClr val="52879D"/>
                </a:solidFill>
              </a:rPr>
              <a:t>4 εκ για Σταθμούς επαναφόρτισης</a:t>
            </a:r>
          </a:p>
          <a:p>
            <a:pPr algn="r"/>
            <a:r>
              <a:rPr lang="en-US" sz="4000" dirty="0">
                <a:solidFill>
                  <a:srgbClr val="52879D"/>
                </a:solidFill>
              </a:rPr>
              <a:t>3.81</a:t>
            </a:r>
            <a:r>
              <a:rPr lang="el-GR" sz="4000" dirty="0">
                <a:solidFill>
                  <a:srgbClr val="52879D"/>
                </a:solidFill>
              </a:rPr>
              <a:t> εκ για αγορά ΗΚ.Ο Δημοσίου</a:t>
            </a:r>
          </a:p>
          <a:p>
            <a:pPr algn="r"/>
            <a:r>
              <a:rPr lang="el-GR" sz="4000" dirty="0">
                <a:solidFill>
                  <a:srgbClr val="52879D"/>
                </a:solidFill>
              </a:rPr>
              <a:t>790 χιλ. για Σταθμούς Ταχείας Επαναφόρτισης </a:t>
            </a:r>
            <a:endParaRPr lang="en-CY" sz="4000" dirty="0"/>
          </a:p>
        </p:txBody>
      </p:sp>
    </p:spTree>
    <p:extLst>
      <p:ext uri="{BB962C8B-B14F-4D97-AF65-F5344CB8AC3E}">
        <p14:creationId xmlns:p14="http://schemas.microsoft.com/office/powerpoint/2010/main" val="17252035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B72E7377-8353-46AE-B39A-D6C069BDF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0" y="4748281"/>
            <a:ext cx="10272829" cy="5205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6C1AF6-A9AF-48D7-B937-88CF4E988EAD}"/>
              </a:ext>
            </a:extLst>
          </p:cNvPr>
          <p:cNvSpPr txBox="1"/>
          <p:nvPr/>
        </p:nvSpPr>
        <p:spPr>
          <a:xfrm>
            <a:off x="6717143" y="1714159"/>
            <a:ext cx="1677703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Κατηγορίες Οχημάτων Σχεδίου Κινήτρων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453973-02FB-4F17-9878-4A99E4BDBD2B}"/>
              </a:ext>
            </a:extLst>
          </p:cNvPr>
          <p:cNvGrpSpPr/>
          <p:nvPr/>
        </p:nvGrpSpPr>
        <p:grpSpPr>
          <a:xfrm>
            <a:off x="12420600" y="3135033"/>
            <a:ext cx="11788878" cy="4526013"/>
            <a:chOff x="12420600" y="4114262"/>
            <a:chExt cx="11073572" cy="4526013"/>
          </a:xfrm>
        </p:grpSpPr>
        <p:sp>
          <p:nvSpPr>
            <p:cNvPr id="17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FBC182CD-C8DB-4D7D-874F-22403A0A30DA}"/>
                </a:ext>
              </a:extLst>
            </p:cNvPr>
            <p:cNvSpPr txBox="1"/>
            <p:nvPr/>
          </p:nvSpPr>
          <p:spPr>
            <a:xfrm>
              <a:off x="13239748" y="4114262"/>
              <a:ext cx="10254424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/>
              <a:r>
                <a:rPr lang="el-GR" sz="60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ΙΧ Αυτοκίνητα</a:t>
              </a:r>
            </a:p>
          </p:txBody>
        </p:sp>
        <p:sp>
          <p:nvSpPr>
            <p:cNvPr id="21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A3608C1D-8E97-4CF5-8705-524FBFD57F53}"/>
                </a:ext>
              </a:extLst>
            </p:cNvPr>
            <p:cNvSpPr txBox="1"/>
            <p:nvPr/>
          </p:nvSpPr>
          <p:spPr>
            <a:xfrm>
              <a:off x="13239748" y="5280959"/>
              <a:ext cx="10254424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/>
              <a:r>
                <a:rPr lang="el-GR" sz="60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Μοτοποδήλατα / Μοτοσυκλέτες</a:t>
              </a:r>
            </a:p>
          </p:txBody>
        </p:sp>
        <p:sp>
          <p:nvSpPr>
            <p:cNvPr id="22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6CE68321-950A-48B6-8A2B-800F6362BD49}"/>
                </a:ext>
              </a:extLst>
            </p:cNvPr>
            <p:cNvSpPr txBox="1"/>
            <p:nvPr/>
          </p:nvSpPr>
          <p:spPr>
            <a:xfrm>
              <a:off x="13239748" y="6447656"/>
              <a:ext cx="10254424" cy="19492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/>
              <a:r>
                <a:rPr lang="el-GR" sz="60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Εμπορικά / Ταξί / Λεωφορεία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34B8DC62-4178-45D9-BF26-BD644AC9F309}"/>
                </a:ext>
              </a:extLst>
            </p:cNvPr>
            <p:cNvSpPr/>
            <p:nvPr/>
          </p:nvSpPr>
          <p:spPr>
            <a:xfrm>
              <a:off x="12420600" y="4549887"/>
              <a:ext cx="590550" cy="292515"/>
            </a:xfrm>
            <a:prstGeom prst="rightArrow">
              <a:avLst/>
            </a:prstGeom>
            <a:solidFill>
              <a:srgbClr val="52879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8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FCBB42A3-A151-498F-89F7-1462BFBADAC2}"/>
                </a:ext>
              </a:extLst>
            </p:cNvPr>
            <p:cNvSpPr txBox="1"/>
            <p:nvPr/>
          </p:nvSpPr>
          <p:spPr>
            <a:xfrm>
              <a:off x="13239748" y="7614353"/>
              <a:ext cx="10254424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/>
              <a:r>
                <a:rPr lang="el-GR" sz="60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Ηλεκτρικά Ποδήλατα</a:t>
              </a: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DAD6ADA5-FD02-45F6-9BFE-1CB2E7C0EFDA}"/>
                </a:ext>
              </a:extLst>
            </p:cNvPr>
            <p:cNvSpPr/>
            <p:nvPr/>
          </p:nvSpPr>
          <p:spPr>
            <a:xfrm>
              <a:off x="12420600" y="5660060"/>
              <a:ext cx="590550" cy="292515"/>
            </a:xfrm>
            <a:prstGeom prst="rightArrow">
              <a:avLst/>
            </a:prstGeom>
            <a:solidFill>
              <a:srgbClr val="52879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0F335BF8-CC1B-441D-B20A-6E5A773D5C89}"/>
                </a:ext>
              </a:extLst>
            </p:cNvPr>
            <p:cNvSpPr/>
            <p:nvPr/>
          </p:nvSpPr>
          <p:spPr>
            <a:xfrm>
              <a:off x="12420600" y="6780654"/>
              <a:ext cx="590550" cy="292515"/>
            </a:xfrm>
            <a:prstGeom prst="rightArrow">
              <a:avLst/>
            </a:prstGeom>
            <a:solidFill>
              <a:srgbClr val="52879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762829D8-8CCD-438B-A223-FAAF37AEBC25}"/>
                </a:ext>
              </a:extLst>
            </p:cNvPr>
            <p:cNvSpPr/>
            <p:nvPr/>
          </p:nvSpPr>
          <p:spPr>
            <a:xfrm>
              <a:off x="12420600" y="8022827"/>
              <a:ext cx="590550" cy="292515"/>
            </a:xfrm>
            <a:prstGeom prst="rightArrow">
              <a:avLst/>
            </a:prstGeom>
            <a:solidFill>
              <a:srgbClr val="52879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0430D30-3EC3-6641-87D5-6615FA029131}"/>
              </a:ext>
            </a:extLst>
          </p:cNvPr>
          <p:cNvSpPr/>
          <p:nvPr/>
        </p:nvSpPr>
        <p:spPr>
          <a:xfrm>
            <a:off x="12420600" y="8045188"/>
            <a:ext cx="10875093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6000" dirty="0">
                <a:solidFill>
                  <a:srgbClr val="52879D"/>
                </a:solidFill>
                <a:latin typeface="+mn-lt"/>
              </a:rPr>
              <a:t>Με προϋπολογισμό </a:t>
            </a:r>
          </a:p>
          <a:p>
            <a:pPr algn="l"/>
            <a:r>
              <a:rPr lang="el-GR" sz="15000" dirty="0">
                <a:solidFill>
                  <a:srgbClr val="52879D"/>
                </a:solidFill>
                <a:latin typeface="+mn-lt"/>
                <a:ea typeface="Arial"/>
                <a:cs typeface="Arial"/>
                <a:sym typeface="Arial"/>
              </a:rPr>
              <a:t>€</a:t>
            </a:r>
            <a:r>
              <a:rPr lang="el-GR" sz="15000" dirty="0">
                <a:solidFill>
                  <a:srgbClr val="52879D"/>
                </a:solidFill>
                <a:latin typeface="+mn-lt"/>
              </a:rPr>
              <a:t>30</a:t>
            </a:r>
            <a:r>
              <a:rPr lang="en-GB" sz="15000" dirty="0">
                <a:solidFill>
                  <a:srgbClr val="52879D"/>
                </a:solidFill>
                <a:latin typeface="+mn-lt"/>
              </a:rPr>
              <a:t>.</a:t>
            </a:r>
            <a:r>
              <a:rPr lang="el-GR" sz="15000" dirty="0">
                <a:solidFill>
                  <a:srgbClr val="52879D"/>
                </a:solidFill>
                <a:latin typeface="+mn-lt"/>
              </a:rPr>
              <a:t>000</a:t>
            </a:r>
            <a:r>
              <a:rPr lang="en-GB" sz="15000" dirty="0">
                <a:solidFill>
                  <a:srgbClr val="52879D"/>
                </a:solidFill>
                <a:latin typeface="+mn-lt"/>
              </a:rPr>
              <a:t>.</a:t>
            </a:r>
            <a:r>
              <a:rPr lang="el-GR" sz="15000" dirty="0">
                <a:solidFill>
                  <a:srgbClr val="52879D"/>
                </a:solidFill>
                <a:latin typeface="+mn-lt"/>
              </a:rPr>
              <a:t>000</a:t>
            </a:r>
            <a:endParaRPr lang="en-CY" sz="15000" dirty="0">
              <a:solidFill>
                <a:srgbClr val="52879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41034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D8343AE7-7BAE-4A6D-A741-16EE253C2761}"/>
              </a:ext>
            </a:extLst>
          </p:cNvPr>
          <p:cNvSpPr txBox="1"/>
          <p:nvPr/>
        </p:nvSpPr>
        <p:spPr>
          <a:xfrm>
            <a:off x="8266570" y="5640189"/>
            <a:ext cx="785085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r>
              <a:rPr lang="el-GR" sz="66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Πιο Συγκεκριμένα</a:t>
            </a:r>
          </a:p>
        </p:txBody>
      </p:sp>
    </p:spTree>
    <p:extLst>
      <p:ext uri="{BB962C8B-B14F-4D97-AF65-F5344CB8AC3E}">
        <p14:creationId xmlns:p14="http://schemas.microsoft.com/office/powerpoint/2010/main" val="151815256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938EED7-A1CE-4839-A531-6FEE60A5D4B1}"/>
              </a:ext>
            </a:extLst>
          </p:cNvPr>
          <p:cNvSpPr txBox="1"/>
          <p:nvPr/>
        </p:nvSpPr>
        <p:spPr>
          <a:xfrm>
            <a:off x="13929054" y="1714159"/>
            <a:ext cx="956511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Σημεία Επαναφόρτισης</a:t>
            </a:r>
          </a:p>
        </p:txBody>
      </p:sp>
      <p:sp>
        <p:nvSpPr>
          <p:cNvPr id="12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7C71D061-6864-469A-9B94-DA89A1557CFB}"/>
              </a:ext>
            </a:extLst>
          </p:cNvPr>
          <p:cNvSpPr txBox="1"/>
          <p:nvPr/>
        </p:nvSpPr>
        <p:spPr>
          <a:xfrm>
            <a:off x="12028217" y="4114262"/>
            <a:ext cx="11465956" cy="5734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/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Σχέδιο επιδότησης για εγκατάσταση χιλίων (1.000) σημείων επαναφόρτισης σε χώρους του κρατικού τομέα, ιδιωτικών οργανισμών και επιχειρήσεων και σε τοπικές αρχές</a:t>
            </a:r>
          </a:p>
          <a:p>
            <a:pPr algn="l"/>
            <a:endParaRPr lang="el-GR" sz="3600" b="0" dirty="0">
              <a:solidFill>
                <a:srgbClr val="2F778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/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Σχέδιο Ανάκαμψης και Ανθεκτικότητας</a:t>
            </a:r>
          </a:p>
          <a:p>
            <a:pPr algn="r"/>
            <a:r>
              <a:rPr lang="el-GR" sz="15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€4.000.000</a:t>
            </a: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8CE4574E-E76F-49EF-BE31-333F58F20F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0" y="3052829"/>
            <a:ext cx="11932596" cy="66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4404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666F85F-0FB3-40C7-B6A7-7AA8AEA287FB}"/>
              </a:ext>
            </a:extLst>
          </p:cNvPr>
          <p:cNvSpPr txBox="1"/>
          <p:nvPr/>
        </p:nvSpPr>
        <p:spPr>
          <a:xfrm>
            <a:off x="13929054" y="1714159"/>
            <a:ext cx="956511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Σημεία Επαναφόρτισης</a:t>
            </a:r>
          </a:p>
        </p:txBody>
      </p:sp>
      <p:sp>
        <p:nvSpPr>
          <p:cNvPr id="12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041CCF68-6A73-4B6B-8E76-908C323073CB}"/>
              </a:ext>
            </a:extLst>
          </p:cNvPr>
          <p:cNvSpPr txBox="1"/>
          <p:nvPr/>
        </p:nvSpPr>
        <p:spPr>
          <a:xfrm>
            <a:off x="12611100" y="4114262"/>
            <a:ext cx="10883073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/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Εγκατάσταση </a:t>
            </a:r>
            <a:r>
              <a:rPr lang="el-GR" sz="66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θέσεων ταχείας επαναφόρτισης σε κατάλληλα σημεία του οδικού δικτύου για κάλυψη των αναγκών των ηλεκτροκίνητων οχημάτων που ταξιδεύουν στους αυτοκινητόδρομους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C758231-AFC0-40C5-B61A-1CC00003E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237"/>
            <a:ext cx="12455802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474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47B30BB-6795-4EEA-8E92-F007D90A8D56}"/>
              </a:ext>
            </a:extLst>
          </p:cNvPr>
          <p:cNvSpPr txBox="1"/>
          <p:nvPr/>
        </p:nvSpPr>
        <p:spPr>
          <a:xfrm>
            <a:off x="13929054" y="1714159"/>
            <a:ext cx="956511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Σημεία Επαναφόρτισης</a:t>
            </a:r>
          </a:p>
        </p:txBody>
      </p:sp>
      <p:sp>
        <p:nvSpPr>
          <p:cNvPr id="12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F9550D48-D049-4A17-96B8-BEA4AD5DC800}"/>
              </a:ext>
            </a:extLst>
          </p:cNvPr>
          <p:cNvSpPr txBox="1"/>
          <p:nvPr/>
        </p:nvSpPr>
        <p:spPr>
          <a:xfrm>
            <a:off x="12611100" y="4114262"/>
            <a:ext cx="10883073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/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Εγκατάσταση </a:t>
            </a:r>
            <a:r>
              <a:rPr lang="en-US" sz="66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dirty="0" err="1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lang="el-GR" sz="3600" b="0" dirty="0" err="1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έσεων</a:t>
            </a:r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ταχείας επαναφόρτισης σε κατάλληλους χώρους του κρατικού τομέα – δημόσιους χώρους στάθμευσης όπως Νοσοκομεία, Μουσεία, Ταχυδρομεία κ.ά. </a:t>
            </a:r>
          </a:p>
          <a:p>
            <a:pPr algn="just"/>
            <a:endParaRPr lang="el-GR" sz="3600" b="0" dirty="0">
              <a:solidFill>
                <a:srgbClr val="2F778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/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Σχέδιο Ανάκαμψης και Ανθεκτικότητας</a:t>
            </a:r>
          </a:p>
          <a:p>
            <a:pPr algn="r"/>
            <a:r>
              <a:rPr lang="el-GR" sz="15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€790</a:t>
            </a:r>
            <a:r>
              <a:rPr lang="en-GB" sz="15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.0</a:t>
            </a:r>
            <a:r>
              <a:rPr lang="el-GR" sz="15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C997-32DD-40AC-A626-A9E9DAB9E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757"/>
            <a:ext cx="12477498" cy="76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7397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7D987-994E-4C3D-8705-5C8F9E872072}"/>
              </a:ext>
            </a:extLst>
          </p:cNvPr>
          <p:cNvSpPr/>
          <p:nvPr/>
        </p:nvSpPr>
        <p:spPr>
          <a:xfrm>
            <a:off x="13012134" y="6032574"/>
            <a:ext cx="10476514" cy="3191435"/>
          </a:xfrm>
          <a:prstGeom prst="rect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C3C4F2-44FB-45E6-BCBD-5921357D82D5}"/>
              </a:ext>
            </a:extLst>
          </p:cNvPr>
          <p:cNvSpPr/>
          <p:nvPr/>
        </p:nvSpPr>
        <p:spPr>
          <a:xfrm>
            <a:off x="13012134" y="4175103"/>
            <a:ext cx="10476514" cy="1695450"/>
          </a:xfrm>
          <a:prstGeom prst="rect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C846-08EA-4DE1-95D1-D0EBCE798A73}"/>
              </a:ext>
            </a:extLst>
          </p:cNvPr>
          <p:cNvSpPr txBox="1"/>
          <p:nvPr/>
        </p:nvSpPr>
        <p:spPr>
          <a:xfrm>
            <a:off x="13929054" y="1714159"/>
            <a:ext cx="956511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Σημεία Επαναφόρτισης</a:t>
            </a:r>
          </a:p>
        </p:txBody>
      </p:sp>
      <p:sp>
        <p:nvSpPr>
          <p:cNvPr id="16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1D5841FB-1705-4027-8410-ED5EC9D163BC}"/>
              </a:ext>
            </a:extLst>
          </p:cNvPr>
          <p:cNvSpPr txBox="1"/>
          <p:nvPr/>
        </p:nvSpPr>
        <p:spPr>
          <a:xfrm>
            <a:off x="13277148" y="4560100"/>
            <a:ext cx="9946489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/>
            <a:r>
              <a:rPr lang="el-GR" sz="32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Σχέδιο επιδότησης για δημιουργία σημείων φόρτισης σε πρατήρια πετρελαιοειδών</a:t>
            </a:r>
          </a:p>
        </p:txBody>
      </p:sp>
      <p:sp>
        <p:nvSpPr>
          <p:cNvPr id="17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EEE93615-A5DA-442C-921E-49C600E578F5}"/>
              </a:ext>
            </a:extLst>
          </p:cNvPr>
          <p:cNvSpPr txBox="1"/>
          <p:nvPr/>
        </p:nvSpPr>
        <p:spPr>
          <a:xfrm>
            <a:off x="13277147" y="6542439"/>
            <a:ext cx="9946489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/>
            <a:r>
              <a:rPr lang="el-GR" sz="32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Αυξημένη επιδότηση για εγκατάσταση σημείων φόρτισης από ΑΠΕ καθώς και συστημάτων αποθήκευσης ηλεκτρικής ενέργειας συνδεδεμένων με σημεία επαναφόρτισης</a:t>
            </a:r>
          </a:p>
          <a:p>
            <a:pPr algn="just"/>
            <a:endParaRPr lang="el-GR" sz="2800" b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F2E34-3544-4E8E-9C9B-913E5E042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78" y="1954306"/>
            <a:ext cx="12929956" cy="86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83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972A82-0D4D-40F7-B6DD-A7A4EF95EFA3}"/>
              </a:ext>
            </a:extLst>
          </p:cNvPr>
          <p:cNvSpPr/>
          <p:nvPr/>
        </p:nvSpPr>
        <p:spPr>
          <a:xfrm>
            <a:off x="13277147" y="4600972"/>
            <a:ext cx="10476514" cy="3485193"/>
          </a:xfrm>
          <a:prstGeom prst="rect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FB82D-C902-4E22-8756-5FBEEFB0B941}"/>
              </a:ext>
            </a:extLst>
          </p:cNvPr>
          <p:cNvSpPr txBox="1"/>
          <p:nvPr/>
        </p:nvSpPr>
        <p:spPr>
          <a:xfrm>
            <a:off x="9096000" y="1206328"/>
            <a:ext cx="14398173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Αντικατάσταση κυβερνητικών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μοτοσυκλετών και μοτοποδηλάτων</a:t>
            </a:r>
          </a:p>
        </p:txBody>
      </p:sp>
      <p:pic>
        <p:nvPicPr>
          <p:cNvPr id="20" name="Picture 19" descr="Diagram&#10;&#10;Description automatically generated with low confidence">
            <a:extLst>
              <a:ext uri="{FF2B5EF4-FFF2-40B4-BE49-F238E27FC236}">
                <a16:creationId xmlns:a16="http://schemas.microsoft.com/office/drawing/2014/main" id="{4837F297-F3E7-41B9-8A6A-AADF28059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6"/>
          <a:stretch/>
        </p:blipFill>
        <p:spPr>
          <a:xfrm>
            <a:off x="895351" y="5004480"/>
            <a:ext cx="8610600" cy="5646032"/>
          </a:xfrm>
          <a:prstGeom prst="rect">
            <a:avLst/>
          </a:prstGeom>
        </p:spPr>
      </p:pic>
      <p:sp>
        <p:nvSpPr>
          <p:cNvPr id="21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B1A66E5E-3464-4C3B-8699-C86FF5D95249}"/>
              </a:ext>
            </a:extLst>
          </p:cNvPr>
          <p:cNvSpPr txBox="1"/>
          <p:nvPr/>
        </p:nvSpPr>
        <p:spPr>
          <a:xfrm>
            <a:off x="13542159" y="4845461"/>
            <a:ext cx="9946489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/>
            <a:r>
              <a:rPr lang="el-GR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Αντικατάσταση όλων των μοτοσυκλετών και μοτοποδηλάτων του δημοσίου με αγορά ηλεκτροκίνητων, μέσα στα επόμενα δύο χρόνια </a:t>
            </a:r>
            <a:endParaRPr lang="en-GB" b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FDA7A3-FC4E-4878-BA60-9B673E4D64F5}"/>
              </a:ext>
            </a:extLst>
          </p:cNvPr>
          <p:cNvSpPr/>
          <p:nvPr/>
        </p:nvSpPr>
        <p:spPr>
          <a:xfrm>
            <a:off x="13277147" y="8484447"/>
            <a:ext cx="10476514" cy="2895600"/>
          </a:xfrm>
          <a:prstGeom prst="rect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CAC3AB42-FBE3-46C5-8D67-C33654185384}"/>
              </a:ext>
            </a:extLst>
          </p:cNvPr>
          <p:cNvSpPr txBox="1"/>
          <p:nvPr/>
        </p:nvSpPr>
        <p:spPr>
          <a:xfrm>
            <a:off x="13542159" y="8957621"/>
            <a:ext cx="994648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/>
            <a:r>
              <a:rPr lang="el-GR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Αντικατάσταση του 100% των ιδιωτικών μοτοσυκλετών και μοτοποδηλάτων που χρησιμοποιούνται από τους διανομείς στο Τμήμα Ταχυδρομικών Υπηρεσιών (περίπου 225 μοτοσικλέτες), με ηλεκτροκίνητες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1B62A3-A93F-4501-977B-68563F51B9F9}"/>
              </a:ext>
            </a:extLst>
          </p:cNvPr>
          <p:cNvSpPr txBox="1"/>
          <p:nvPr/>
        </p:nvSpPr>
        <p:spPr>
          <a:xfrm>
            <a:off x="2617696" y="3265541"/>
            <a:ext cx="6705770" cy="3016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l-GR" sz="4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ΣΤΟΧΟΣ</a:t>
            </a:r>
          </a:p>
          <a:p>
            <a:pPr algn="r"/>
            <a:r>
              <a:rPr lang="en-GB" sz="15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l-GR" sz="15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4316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D316076-2F06-4B93-9C0D-C23127205539}"/>
              </a:ext>
            </a:extLst>
          </p:cNvPr>
          <p:cNvSpPr txBox="1"/>
          <p:nvPr/>
        </p:nvSpPr>
        <p:spPr>
          <a:xfrm>
            <a:off x="10460156" y="1806492"/>
            <a:ext cx="1303401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5400" b="0" dirty="0">
                <a:solidFill>
                  <a:srgbClr val="52879D"/>
                </a:solidFill>
                <a:latin typeface="+mn-lt"/>
              </a:rPr>
              <a:t>Η Κύπρος Προχωρά</a:t>
            </a:r>
            <a:r>
              <a:rPr lang="en-US" sz="5400" b="0" dirty="0">
                <a:solidFill>
                  <a:srgbClr val="52879D"/>
                </a:solidFill>
                <a:latin typeface="+mn-lt"/>
              </a:rPr>
              <a:t>,</a:t>
            </a:r>
            <a:r>
              <a:rPr lang="el-GR" sz="5400" b="0" dirty="0">
                <a:solidFill>
                  <a:srgbClr val="52879D"/>
                </a:solidFill>
                <a:latin typeface="+mn-lt"/>
              </a:rPr>
              <a:t> </a:t>
            </a:r>
            <a:r>
              <a:rPr lang="el-GR" sz="5400" dirty="0">
                <a:solidFill>
                  <a:srgbClr val="52879D"/>
                </a:solidFill>
                <a:latin typeface="+mn-lt"/>
              </a:rPr>
              <a:t>Κινείται Ηλεκτρικά</a:t>
            </a:r>
            <a:r>
              <a:rPr lang="en-US" sz="5400" dirty="0">
                <a:solidFill>
                  <a:srgbClr val="52879D"/>
                </a:solidFill>
                <a:latin typeface="+mn-lt"/>
              </a:rPr>
              <a:t>!</a:t>
            </a:r>
            <a:endParaRPr lang="el-GR" sz="5400" dirty="0">
              <a:solidFill>
                <a:srgbClr val="52879D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BE4D5-202F-40ED-9749-261DB7CD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619" y="3707643"/>
            <a:ext cx="18732763" cy="7735069"/>
          </a:xfrm>
          <a:prstGeom prst="rect">
            <a:avLst/>
          </a:prstGeom>
        </p:spPr>
      </p:pic>
      <p:sp>
        <p:nvSpPr>
          <p:cNvPr id="8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56F06005-5F0E-4784-9A1C-71F559C35FE3}"/>
              </a:ext>
            </a:extLst>
          </p:cNvPr>
          <p:cNvSpPr txBox="1"/>
          <p:nvPr/>
        </p:nvSpPr>
        <p:spPr>
          <a:xfrm>
            <a:off x="1967285" y="8493279"/>
            <a:ext cx="964518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/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Ολοκληρωμένο Εθνικό Πλαίσιο Πολιτικής</a:t>
            </a:r>
          </a:p>
        </p:txBody>
      </p:sp>
    </p:spTree>
    <p:extLst>
      <p:ext uri="{BB962C8B-B14F-4D97-AF65-F5344CB8AC3E}">
        <p14:creationId xmlns:p14="http://schemas.microsoft.com/office/powerpoint/2010/main" val="38533051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7540842B-F77B-4675-B221-D6D29DEB28E1}"/>
              </a:ext>
            </a:extLst>
          </p:cNvPr>
          <p:cNvSpPr txBox="1"/>
          <p:nvPr/>
        </p:nvSpPr>
        <p:spPr>
          <a:xfrm>
            <a:off x="12028217" y="5361736"/>
            <a:ext cx="1146595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/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Ρυθμιστικό πλαίσιο για θέματα διαχείρισης των υποδομών επαναφόρτισης συμπεριλαμβανομένου του πλαισίου </a:t>
            </a:r>
            <a:r>
              <a:rPr lang="el-GR" sz="3600" b="0" dirty="0" err="1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αδειοδότησης</a:t>
            </a:r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και λειτουργίας τους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9FF94-614D-45E1-AEE3-2B047883B68D}"/>
              </a:ext>
            </a:extLst>
          </p:cNvPr>
          <p:cNvSpPr txBox="1"/>
          <p:nvPr/>
        </p:nvSpPr>
        <p:spPr>
          <a:xfrm>
            <a:off x="15358933" y="1714159"/>
            <a:ext cx="813524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Νομοθετικό Πλαίσιο</a:t>
            </a:r>
          </a:p>
        </p:txBody>
      </p:sp>
      <p:sp>
        <p:nvSpPr>
          <p:cNvPr id="17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920FC2B0-A8FF-4C67-88F6-91FD2B4B395B}"/>
              </a:ext>
            </a:extLst>
          </p:cNvPr>
          <p:cNvSpPr txBox="1"/>
          <p:nvPr/>
        </p:nvSpPr>
        <p:spPr>
          <a:xfrm>
            <a:off x="12028217" y="4114262"/>
            <a:ext cx="114659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/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Ετοιμασία και εφαρμογή αναγκαίου θεσμικού πλαισίου</a:t>
            </a:r>
          </a:p>
        </p:txBody>
      </p:sp>
      <p:sp>
        <p:nvSpPr>
          <p:cNvPr id="18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021A9C87-7AB9-4BE1-84CF-A5687494DEAA}"/>
              </a:ext>
            </a:extLst>
          </p:cNvPr>
          <p:cNvSpPr txBox="1"/>
          <p:nvPr/>
        </p:nvSpPr>
        <p:spPr>
          <a:xfrm>
            <a:off x="12028217" y="8068427"/>
            <a:ext cx="1146595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/>
            <a:r>
              <a:rPr lang="el-GR" sz="36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Ετοιμασία των δομών που απαιτούνται για εφαρμογή και παρακολούθηση των ρυθμίσεων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38B01CD-805F-4AFD-BAAD-4AAC7FABB03F}"/>
              </a:ext>
            </a:extLst>
          </p:cNvPr>
          <p:cNvSpPr/>
          <p:nvPr/>
        </p:nvSpPr>
        <p:spPr>
          <a:xfrm>
            <a:off x="10633854" y="4591050"/>
            <a:ext cx="846108" cy="419100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CC7AC84-E4AB-49C3-A169-983F955990F9}"/>
              </a:ext>
            </a:extLst>
          </p:cNvPr>
          <p:cNvSpPr/>
          <p:nvPr/>
        </p:nvSpPr>
        <p:spPr>
          <a:xfrm>
            <a:off x="10633854" y="6244029"/>
            <a:ext cx="846108" cy="419100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17D2B5E-281A-482E-80D1-27133863E1FC}"/>
              </a:ext>
            </a:extLst>
          </p:cNvPr>
          <p:cNvSpPr/>
          <p:nvPr/>
        </p:nvSpPr>
        <p:spPr>
          <a:xfrm>
            <a:off x="10633854" y="8254621"/>
            <a:ext cx="846108" cy="419100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70E76-5FB0-4FEB-89B9-09DE1B6C4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91050"/>
            <a:ext cx="10306823" cy="44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21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68F56E-A7EF-41E0-A165-6814021A746A}"/>
              </a:ext>
            </a:extLst>
          </p:cNvPr>
          <p:cNvSpPr txBox="1"/>
          <p:nvPr/>
        </p:nvSpPr>
        <p:spPr>
          <a:xfrm>
            <a:off x="3145653" y="1714159"/>
            <a:ext cx="2034852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Ρυθμίσεις και Αναβάθμιση για εφαρμογή Πλαισίου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FC76F7-C4E2-4DC5-A7F9-0224CD14BCEE}"/>
              </a:ext>
            </a:extLst>
          </p:cNvPr>
          <p:cNvGrpSpPr/>
          <p:nvPr/>
        </p:nvGrpSpPr>
        <p:grpSpPr>
          <a:xfrm>
            <a:off x="2170161" y="3336987"/>
            <a:ext cx="13484484" cy="6828507"/>
            <a:chOff x="10310913" y="4163743"/>
            <a:chExt cx="13484484" cy="6828507"/>
          </a:xfrm>
        </p:grpSpPr>
        <p:sp>
          <p:nvSpPr>
            <p:cNvPr id="11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32A7C9B8-DD0C-4570-B608-2A5BC95F198F}"/>
                </a:ext>
              </a:extLst>
            </p:cNvPr>
            <p:cNvSpPr txBox="1"/>
            <p:nvPr/>
          </p:nvSpPr>
          <p:spPr>
            <a:xfrm>
              <a:off x="10310918" y="4163743"/>
              <a:ext cx="13484479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l-GR" sz="3600" dirty="0">
                  <a:solidFill>
                    <a:srgbClr val="52879D"/>
                  </a:solidFill>
                </a:rPr>
                <a:t>Ειδικές Κυκλοφοριακές Ρυθμίσεις</a:t>
              </a:r>
            </a:p>
          </p:txBody>
        </p:sp>
        <p:sp>
          <p:nvSpPr>
            <p:cNvPr id="12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DC535F1A-D241-49F8-BD66-8E39805D4961}"/>
                </a:ext>
              </a:extLst>
            </p:cNvPr>
            <p:cNvSpPr txBox="1"/>
            <p:nvPr/>
          </p:nvSpPr>
          <p:spPr>
            <a:xfrm>
              <a:off x="10310913" y="5152795"/>
              <a:ext cx="13484479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l-GR" sz="3600" dirty="0">
                  <a:solidFill>
                    <a:srgbClr val="52879D"/>
                  </a:solidFill>
                </a:rPr>
                <a:t>Προώθηση μέτρων ήπιας μορφής (</a:t>
              </a:r>
              <a:r>
                <a:rPr lang="en-GB" sz="3600" dirty="0">
                  <a:solidFill>
                    <a:srgbClr val="52879D"/>
                  </a:solidFill>
                </a:rPr>
                <a:t>Soft Measures</a:t>
              </a:r>
              <a:r>
                <a:rPr lang="el-GR" sz="3600" dirty="0">
                  <a:solidFill>
                    <a:srgbClr val="52879D"/>
                  </a:solidFill>
                </a:rPr>
                <a:t>)</a:t>
              </a:r>
            </a:p>
          </p:txBody>
        </p:sp>
        <p:sp>
          <p:nvSpPr>
            <p:cNvPr id="13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B06FE786-57AF-440A-8924-2A92E527C73C}"/>
                </a:ext>
              </a:extLst>
            </p:cNvPr>
            <p:cNvSpPr txBox="1"/>
            <p:nvPr/>
          </p:nvSpPr>
          <p:spPr>
            <a:xfrm>
              <a:off x="10310913" y="6141847"/>
              <a:ext cx="13484479" cy="1210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l-GR" sz="3600" dirty="0">
                  <a:solidFill>
                    <a:srgbClr val="52879D"/>
                  </a:solidFill>
                </a:rPr>
                <a:t>Εφαρμογή Ρυθμιστικών Μηχανισμών και Τεχνολογική Αναβάθμιση</a:t>
              </a:r>
            </a:p>
          </p:txBody>
        </p:sp>
        <p:sp>
          <p:nvSpPr>
            <p:cNvPr id="14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9E2D98C0-F2BA-46C0-83D0-EBF7FD8E8693}"/>
                </a:ext>
              </a:extLst>
            </p:cNvPr>
            <p:cNvSpPr txBox="1"/>
            <p:nvPr/>
          </p:nvSpPr>
          <p:spPr>
            <a:xfrm>
              <a:off x="10310913" y="7684756"/>
              <a:ext cx="13484479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l-GR" sz="3600" dirty="0">
                  <a:solidFill>
                    <a:srgbClr val="52879D"/>
                  </a:solidFill>
                </a:rPr>
                <a:t>Διαμόρφωση Πολεοδομικής Πολιτικής</a:t>
              </a:r>
            </a:p>
          </p:txBody>
        </p:sp>
        <p:sp>
          <p:nvSpPr>
            <p:cNvPr id="15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504B5297-D0A5-4F2E-900A-5C6C822C0E4C}"/>
                </a:ext>
              </a:extLst>
            </p:cNvPr>
            <p:cNvSpPr txBox="1"/>
            <p:nvPr/>
          </p:nvSpPr>
          <p:spPr>
            <a:xfrm>
              <a:off x="10310913" y="8673667"/>
              <a:ext cx="13484479" cy="23185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l-GR" sz="3600" dirty="0">
                  <a:solidFill>
                    <a:srgbClr val="52879D"/>
                  </a:solidFill>
                </a:rPr>
                <a:t>Υιοθέτηση Οικονομικών / Φορολογικών Κινήτρων</a:t>
              </a:r>
            </a:p>
            <a:p>
              <a:pPr algn="r"/>
              <a:endParaRPr lang="el-GR" sz="3600" dirty="0">
                <a:solidFill>
                  <a:srgbClr val="52879D"/>
                </a:solidFill>
              </a:endParaRPr>
            </a:p>
            <a:p>
              <a:pPr algn="r"/>
              <a:r>
                <a:rPr lang="el-GR" sz="3600" dirty="0">
                  <a:solidFill>
                    <a:srgbClr val="52879D"/>
                  </a:solidFill>
                </a:rPr>
                <a:t>Ανάπτυξη Ηλεκτρονικών Εφαρμογών για Ενημέρωση και Εξυπηρέτηση Πολιτών 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24EF1D9-2D8C-4911-9A29-787341A4E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820" y="4163743"/>
            <a:ext cx="8455349" cy="6954399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58E4A858-E946-45E7-AFFA-082CB718723E}"/>
              </a:ext>
            </a:extLst>
          </p:cNvPr>
          <p:cNvSpPr/>
          <p:nvPr/>
        </p:nvSpPr>
        <p:spPr>
          <a:xfrm>
            <a:off x="1242526" y="3665282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C32C9A4-A5A3-49C9-B444-B952A7B461CA}"/>
              </a:ext>
            </a:extLst>
          </p:cNvPr>
          <p:cNvSpPr/>
          <p:nvPr/>
        </p:nvSpPr>
        <p:spPr>
          <a:xfrm>
            <a:off x="1242525" y="4614064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4B3684F-8ADB-4A5A-B40A-8C51A3198185}"/>
              </a:ext>
            </a:extLst>
          </p:cNvPr>
          <p:cNvSpPr/>
          <p:nvPr/>
        </p:nvSpPr>
        <p:spPr>
          <a:xfrm>
            <a:off x="1242525" y="5542485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BF34CB6-4AE5-4F62-AFCA-8740C265F9F7}"/>
              </a:ext>
            </a:extLst>
          </p:cNvPr>
          <p:cNvSpPr/>
          <p:nvPr/>
        </p:nvSpPr>
        <p:spPr>
          <a:xfrm>
            <a:off x="1242525" y="7147544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F78AEBD-C2D3-422F-944C-A4C7C7161F36}"/>
              </a:ext>
            </a:extLst>
          </p:cNvPr>
          <p:cNvSpPr/>
          <p:nvPr/>
        </p:nvSpPr>
        <p:spPr>
          <a:xfrm>
            <a:off x="1242523" y="9097713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C4E84A3-CEA1-4351-A90B-24043522F421}"/>
              </a:ext>
            </a:extLst>
          </p:cNvPr>
          <p:cNvSpPr/>
          <p:nvPr/>
        </p:nvSpPr>
        <p:spPr>
          <a:xfrm>
            <a:off x="1242524" y="8109860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99503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65606B6-E623-4A5B-A709-391F6B8C935F}"/>
              </a:ext>
            </a:extLst>
          </p:cNvPr>
          <p:cNvSpPr txBox="1"/>
          <p:nvPr/>
        </p:nvSpPr>
        <p:spPr>
          <a:xfrm>
            <a:off x="650622" y="1895601"/>
            <a:ext cx="1810527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Υλοποιούμε και Σχεδιάζουμε Πολιτικές για</a:t>
            </a:r>
            <a:r>
              <a:rPr lang="en-GB" sz="6600" dirty="0">
                <a:solidFill>
                  <a:srgbClr val="52879D"/>
                </a:solidFill>
                <a:latin typeface="+mn-lt"/>
              </a:rPr>
              <a:t>...</a:t>
            </a:r>
            <a:endParaRPr lang="el-GR" sz="6600" dirty="0">
              <a:solidFill>
                <a:srgbClr val="52879D"/>
              </a:solidFill>
              <a:latin typeface="+mn-lt"/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0927249D-B00A-436E-AD75-AB6CB5149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446" y="3713583"/>
            <a:ext cx="8196940" cy="6960638"/>
          </a:xfrm>
          <a:prstGeom prst="rect">
            <a:avLst/>
          </a:prstGeom>
        </p:spPr>
      </p:pic>
      <p:sp>
        <p:nvSpPr>
          <p:cNvPr id="17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D12C80CD-65D8-46BD-BB90-D3D7074C46D7}"/>
              </a:ext>
            </a:extLst>
          </p:cNvPr>
          <p:cNvSpPr txBox="1"/>
          <p:nvPr/>
        </p:nvSpPr>
        <p:spPr>
          <a:xfrm>
            <a:off x="650622" y="6403942"/>
            <a:ext cx="12617143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/>
            <a:r>
              <a:rPr lang="el-GR" sz="48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Τη δημιουργία των κατάλληλων συνθηκών για ανάπτυξη και προώθηση της ηλεκτροκίνησης, με στόχο τη μείωση ρύπων και ενός εκσυγχρονισμένου Ευρωπαϊκού κράτους</a:t>
            </a:r>
          </a:p>
        </p:txBody>
      </p:sp>
    </p:spTree>
    <p:extLst>
      <p:ext uri="{BB962C8B-B14F-4D97-AF65-F5344CB8AC3E}">
        <p14:creationId xmlns:p14="http://schemas.microsoft.com/office/powerpoint/2010/main" val="254369437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CEFA4455-7066-4FEA-AC8B-7042D978AF2A}"/>
              </a:ext>
            </a:extLst>
          </p:cNvPr>
          <p:cNvSpPr txBox="1"/>
          <p:nvPr/>
        </p:nvSpPr>
        <p:spPr>
          <a:xfrm>
            <a:off x="8266570" y="5640189"/>
            <a:ext cx="785085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r>
              <a:rPr lang="el-GR" sz="66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Ευχαριστούμε</a:t>
            </a:r>
          </a:p>
        </p:txBody>
      </p:sp>
    </p:spTree>
    <p:extLst>
      <p:ext uri="{BB962C8B-B14F-4D97-AF65-F5344CB8AC3E}">
        <p14:creationId xmlns:p14="http://schemas.microsoft.com/office/powerpoint/2010/main" val="37904783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46468-592D-443A-8E6B-A9C9DFC47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7961" y="1241510"/>
            <a:ext cx="21934314" cy="12474490"/>
          </a:xfrm>
          <a:prstGeom prst="rect">
            <a:avLst/>
          </a:prstGeom>
        </p:spPr>
      </p:pic>
      <p:sp>
        <p:nvSpPr>
          <p:cNvPr id="12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4F534CAC-663B-48E7-93C4-94068FE050F6}"/>
              </a:ext>
            </a:extLst>
          </p:cNvPr>
          <p:cNvSpPr txBox="1"/>
          <p:nvPr/>
        </p:nvSpPr>
        <p:spPr>
          <a:xfrm>
            <a:off x="4917267" y="7117356"/>
            <a:ext cx="10723857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514350" indent="-514350" algn="l">
              <a:buAutoNum type="arabicPeriod"/>
            </a:pPr>
            <a:r>
              <a:rPr lang="el-GR" sz="40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Νομοθετικές και κυκλοφοριακές ρυθμίσεις</a:t>
            </a:r>
          </a:p>
          <a:p>
            <a:pPr marL="514350" indent="-514350" algn="l">
              <a:buAutoNum type="arabicPeriod"/>
            </a:pPr>
            <a:r>
              <a:rPr lang="el-GR" sz="40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Δημιουργία υποδομών επαναφόρτισης </a:t>
            </a:r>
          </a:p>
          <a:p>
            <a:pPr marL="514350" indent="-514350" algn="l">
              <a:buAutoNum type="arabicPeriod"/>
            </a:pPr>
            <a:r>
              <a:rPr lang="el-GR" sz="40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Παροχή κινήτρων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B464B-2388-4B3C-9A8A-2D9F35B4ACBE}"/>
              </a:ext>
            </a:extLst>
          </p:cNvPr>
          <p:cNvSpPr txBox="1"/>
          <p:nvPr/>
        </p:nvSpPr>
        <p:spPr>
          <a:xfrm>
            <a:off x="13308692" y="1714159"/>
            <a:ext cx="10185481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Στόχος Γενικού Πλαισίου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C311AB-6DA1-EB4D-BE13-70787F31C03C}"/>
              </a:ext>
            </a:extLst>
          </p:cNvPr>
          <p:cNvSpPr/>
          <p:nvPr/>
        </p:nvSpPr>
        <p:spPr>
          <a:xfrm>
            <a:off x="15156634" y="2832414"/>
            <a:ext cx="83375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3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Η ένταξη και προώθηση της ηλεκτροκίνησης </a:t>
            </a:r>
          </a:p>
          <a:p>
            <a:pPr algn="r"/>
            <a:r>
              <a:rPr lang="el-GR" sz="3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στη ζωή των πολιτών 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460853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D29F82E-EA03-48E9-8527-0DED2BFC89D4}"/>
              </a:ext>
            </a:extLst>
          </p:cNvPr>
          <p:cNvSpPr txBox="1"/>
          <p:nvPr/>
        </p:nvSpPr>
        <p:spPr>
          <a:xfrm>
            <a:off x="10303061" y="1714160"/>
            <a:ext cx="1319111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Εθνικός Στόχος Ηλεκτροκίνησης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EEBBA9-AA96-4505-B72E-592FE9932D92}"/>
              </a:ext>
            </a:extLst>
          </p:cNvPr>
          <p:cNvGrpSpPr/>
          <p:nvPr/>
        </p:nvGrpSpPr>
        <p:grpSpPr>
          <a:xfrm>
            <a:off x="1967285" y="4549450"/>
            <a:ext cx="20449430" cy="4723575"/>
            <a:chOff x="3570046" y="4549450"/>
            <a:chExt cx="20449430" cy="4723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C3B22E-2A5E-4C47-BD03-063824AA6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84" b="23066"/>
            <a:stretch/>
          </p:blipFill>
          <p:spPr>
            <a:xfrm>
              <a:off x="15137329" y="5200548"/>
              <a:ext cx="8882147" cy="4072477"/>
            </a:xfrm>
            <a:prstGeom prst="rect">
              <a:avLst/>
            </a:prstGeom>
          </p:spPr>
        </p:pic>
        <p:sp>
          <p:nvSpPr>
            <p:cNvPr id="13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345A2B26-E3D0-4041-B288-F1B0125E40BA}"/>
                </a:ext>
              </a:extLst>
            </p:cNvPr>
            <p:cNvSpPr txBox="1"/>
            <p:nvPr/>
          </p:nvSpPr>
          <p:spPr>
            <a:xfrm>
              <a:off x="3570046" y="7236786"/>
              <a:ext cx="9645181" cy="1210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l-GR" sz="36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Των νέων εγγραφών οχημάτων θα είναι ηλεκτροκίνητα</a:t>
              </a:r>
            </a:p>
          </p:txBody>
        </p:sp>
        <p:sp>
          <p:nvSpPr>
            <p:cNvPr id="7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1D1546FC-0341-4DDB-A2E7-18776A0A2320}"/>
                </a:ext>
              </a:extLst>
            </p:cNvPr>
            <p:cNvSpPr txBox="1"/>
            <p:nvPr/>
          </p:nvSpPr>
          <p:spPr>
            <a:xfrm>
              <a:off x="7390758" y="4549450"/>
              <a:ext cx="5824469" cy="28725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n-GB" sz="1800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25%</a:t>
              </a:r>
              <a:endParaRPr lang="el-GR" sz="6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E284C40C-5C28-504F-B1B8-44B5205F7B77}"/>
              </a:ext>
            </a:extLst>
          </p:cNvPr>
          <p:cNvSpPr txBox="1"/>
          <p:nvPr/>
        </p:nvSpPr>
        <p:spPr>
          <a:xfrm>
            <a:off x="1068249" y="4316455"/>
            <a:ext cx="964518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/>
            <a:r>
              <a:rPr lang="el-GR" sz="40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ΤΟ 2030</a:t>
            </a:r>
          </a:p>
        </p:txBody>
      </p:sp>
    </p:spTree>
    <p:extLst>
      <p:ext uri="{BB962C8B-B14F-4D97-AF65-F5344CB8AC3E}">
        <p14:creationId xmlns:p14="http://schemas.microsoft.com/office/powerpoint/2010/main" val="14135586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04DBC77-4BF3-46F9-8A2F-317ABAFFED51}"/>
              </a:ext>
            </a:extLst>
          </p:cNvPr>
          <p:cNvSpPr txBox="1"/>
          <p:nvPr/>
        </p:nvSpPr>
        <p:spPr>
          <a:xfrm>
            <a:off x="8036415" y="1714159"/>
            <a:ext cx="1545775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Εγγραφές Ηλεκτροκίνητων Οχημάτων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1AB40A-2FC9-4329-9B94-8C6B98C13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23066"/>
          <a:stretch/>
        </p:blipFill>
        <p:spPr>
          <a:xfrm>
            <a:off x="14612026" y="5078376"/>
            <a:ext cx="8882147" cy="40724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81C7EE-87C1-42C3-A4EC-0FDB223FEC36}"/>
              </a:ext>
            </a:extLst>
          </p:cNvPr>
          <p:cNvGrpSpPr/>
          <p:nvPr/>
        </p:nvGrpSpPr>
        <p:grpSpPr>
          <a:xfrm>
            <a:off x="562373" y="3999121"/>
            <a:ext cx="13228908" cy="6771965"/>
            <a:chOff x="9545008" y="3964155"/>
            <a:chExt cx="13228908" cy="6771965"/>
          </a:xfrm>
        </p:grpSpPr>
        <p:sp>
          <p:nvSpPr>
            <p:cNvPr id="5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CFC6B307-BE97-44B3-B3C4-1C7982F60BCC}"/>
                </a:ext>
              </a:extLst>
            </p:cNvPr>
            <p:cNvSpPr txBox="1"/>
            <p:nvPr/>
          </p:nvSpPr>
          <p:spPr>
            <a:xfrm>
              <a:off x="11297818" y="4601107"/>
              <a:ext cx="11476098" cy="6135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l-GR" sz="72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Στο 2030 με Σύνολο</a:t>
              </a:r>
              <a:endParaRPr lang="en-GB" sz="7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r"/>
              <a:r>
                <a:rPr lang="en-GB" sz="1600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36000</a:t>
              </a:r>
              <a:endParaRPr lang="el-GR" sz="16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r"/>
              <a:endParaRPr lang="en-GB" sz="80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r"/>
              <a:r>
                <a:rPr lang="el-GR" sz="80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Ηλεκτροκίνητα Οχήματα</a:t>
              </a:r>
            </a:p>
          </p:txBody>
        </p:sp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0F4B604F-D820-4683-9BEF-69932156A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5008" y="3964155"/>
              <a:ext cx="5544996" cy="456067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179962-EDD6-4345-8496-31B3309639B4}"/>
              </a:ext>
            </a:extLst>
          </p:cNvPr>
          <p:cNvSpPr txBox="1"/>
          <p:nvPr/>
        </p:nvSpPr>
        <p:spPr>
          <a:xfrm>
            <a:off x="8501371" y="3730185"/>
            <a:ext cx="5289910" cy="1549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/>
            <a:r>
              <a:rPr lang="el-GR" sz="3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Από το 2021 με Σύνολο,</a:t>
            </a:r>
          </a:p>
          <a:p>
            <a:pPr algn="r"/>
            <a:r>
              <a:rPr lang="en-US" sz="3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250 </a:t>
            </a:r>
            <a:r>
              <a:rPr lang="el-GR" sz="3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Ηλεκτροκίνητα Οχήματα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Y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246274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E10D74-D11E-4769-9337-2A381E570D11}"/>
              </a:ext>
            </a:extLst>
          </p:cNvPr>
          <p:cNvSpPr txBox="1"/>
          <p:nvPr/>
        </p:nvSpPr>
        <p:spPr>
          <a:xfrm>
            <a:off x="5489244" y="518873"/>
            <a:ext cx="18004929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Εγγραφές Ηλεκτροκίνητων Οχημάτων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και </a:t>
            </a:r>
            <a:r>
              <a:rPr lang="el-GR" sz="6600" dirty="0" err="1">
                <a:solidFill>
                  <a:srgbClr val="52879D"/>
                </a:solidFill>
                <a:latin typeface="+mn-lt"/>
              </a:rPr>
              <a:t>Ηλ</a:t>
            </a:r>
            <a:r>
              <a:rPr lang="el-GR" sz="6600" dirty="0">
                <a:solidFill>
                  <a:srgbClr val="52879D"/>
                </a:solidFill>
                <a:latin typeface="+mn-lt"/>
              </a:rPr>
              <a:t>. Μοτοσυκλετών και Μοτοποδηλάτων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98597-7824-4820-9ED0-494F23BA8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761" y="2997766"/>
            <a:ext cx="21126301" cy="772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C308B2F-2EE8-4D80-B791-0944842AD833}"/>
              </a:ext>
            </a:extLst>
          </p:cNvPr>
          <p:cNvSpPr txBox="1"/>
          <p:nvPr/>
        </p:nvSpPr>
        <p:spPr>
          <a:xfrm>
            <a:off x="7916190" y="1714159"/>
            <a:ext cx="1557798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Ανάπτυξη Υποδομών Επαναφόρτισης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DCD479-2B0B-47E6-9408-5144F3E9A6E4}"/>
              </a:ext>
            </a:extLst>
          </p:cNvPr>
          <p:cNvGrpSpPr/>
          <p:nvPr/>
        </p:nvGrpSpPr>
        <p:grpSpPr>
          <a:xfrm>
            <a:off x="2435078" y="3782072"/>
            <a:ext cx="19513845" cy="5137031"/>
            <a:chOff x="3980328" y="3782072"/>
            <a:chExt cx="19513845" cy="5137031"/>
          </a:xfrm>
        </p:grpSpPr>
        <p:pic>
          <p:nvPicPr>
            <p:cNvPr id="6" name="Picture 5" descr="Graphical user interface, icon&#10;&#10;Description automatically generated">
              <a:extLst>
                <a:ext uri="{FF2B5EF4-FFF2-40B4-BE49-F238E27FC236}">
                  <a16:creationId xmlns:a16="http://schemas.microsoft.com/office/drawing/2014/main" id="{B65952BC-BB87-41B4-829A-E3F7B8927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7529" y="5321629"/>
              <a:ext cx="7626644" cy="3597474"/>
            </a:xfrm>
            <a:prstGeom prst="rect">
              <a:avLst/>
            </a:prstGeom>
          </p:spPr>
        </p:pic>
        <p:sp>
          <p:nvSpPr>
            <p:cNvPr id="19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35DAED88-F718-4E52-B10D-542D9B232FC2}"/>
                </a:ext>
              </a:extLst>
            </p:cNvPr>
            <p:cNvSpPr txBox="1"/>
            <p:nvPr/>
          </p:nvSpPr>
          <p:spPr>
            <a:xfrm>
              <a:off x="3980328" y="3782072"/>
              <a:ext cx="6760120" cy="37959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/>
              <a:r>
                <a:rPr lang="el-GR" sz="1800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1000 </a:t>
              </a:r>
            </a:p>
            <a:p>
              <a:pPr algn="r"/>
              <a:r>
                <a:rPr lang="el-GR" sz="600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Σταθμοί Φόρτισης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2F77B2D-D763-4D49-887F-77EBFB0B0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225" y="3688061"/>
            <a:ext cx="4843773" cy="39839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85AA47-3530-8E43-AC6F-E88E19823BC4}"/>
              </a:ext>
            </a:extLst>
          </p:cNvPr>
          <p:cNvSpPr/>
          <p:nvPr/>
        </p:nvSpPr>
        <p:spPr>
          <a:xfrm>
            <a:off x="2435076" y="7671993"/>
            <a:ext cx="10281464" cy="197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3200" dirty="0">
                <a:solidFill>
                  <a:srgbClr val="2F7788"/>
                </a:solidFill>
                <a:latin typeface="Arial"/>
                <a:cs typeface="Arial"/>
                <a:sym typeface="Arial"/>
              </a:rPr>
              <a:t>Σε Χώρους:</a:t>
            </a:r>
            <a:endParaRPr lang="en-US" sz="3200" dirty="0">
              <a:solidFill>
                <a:srgbClr val="2F7788"/>
              </a:solidFill>
              <a:latin typeface="Arial"/>
              <a:cs typeface="Arial"/>
              <a:sym typeface="Arial"/>
            </a:endParaRPr>
          </a:p>
          <a:p>
            <a:pPr algn="l">
              <a:lnSpc>
                <a:spcPct val="150000"/>
              </a:lnSpc>
            </a:pPr>
            <a:r>
              <a:rPr lang="el-GR" sz="3200" dirty="0">
                <a:solidFill>
                  <a:srgbClr val="2F7788"/>
                </a:solidFill>
                <a:latin typeface="Arial"/>
                <a:cs typeface="Arial"/>
                <a:sym typeface="Arial"/>
              </a:rPr>
              <a:t>	Κρατικού Τομέα		     Ιδιωτικών Οργανισμών</a:t>
            </a:r>
          </a:p>
          <a:p>
            <a:pPr algn="l">
              <a:lnSpc>
                <a:spcPct val="150000"/>
              </a:lnSpc>
            </a:pPr>
            <a:r>
              <a:rPr lang="el-GR" sz="3200" dirty="0">
                <a:solidFill>
                  <a:srgbClr val="2F7788"/>
                </a:solidFill>
                <a:latin typeface="Arial"/>
                <a:cs typeface="Arial"/>
                <a:sym typeface="Arial"/>
              </a:rPr>
              <a:t>	Επιχειρήσεων		     Τοπικών Αρχών </a:t>
            </a:r>
            <a:endParaRPr lang="en-CY" dirty="0"/>
          </a:p>
        </p:txBody>
      </p:sp>
      <p:sp>
        <p:nvSpPr>
          <p:cNvPr id="11" name="Arrow: Right 22">
            <a:extLst>
              <a:ext uri="{FF2B5EF4-FFF2-40B4-BE49-F238E27FC236}">
                <a16:creationId xmlns:a16="http://schemas.microsoft.com/office/drawing/2014/main" id="{DB14BA68-A746-844E-871B-507A51AEA682}"/>
              </a:ext>
            </a:extLst>
          </p:cNvPr>
          <p:cNvSpPr/>
          <p:nvPr/>
        </p:nvSpPr>
        <p:spPr>
          <a:xfrm>
            <a:off x="2498871" y="8487708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Arrow: Right 22">
            <a:extLst>
              <a:ext uri="{FF2B5EF4-FFF2-40B4-BE49-F238E27FC236}">
                <a16:creationId xmlns:a16="http://schemas.microsoft.com/office/drawing/2014/main" id="{EE4706E1-CBF2-5A4B-B4B6-C5523E87521E}"/>
              </a:ext>
            </a:extLst>
          </p:cNvPr>
          <p:cNvSpPr/>
          <p:nvPr/>
        </p:nvSpPr>
        <p:spPr>
          <a:xfrm>
            <a:off x="7105868" y="8487708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Arrow: Right 22">
            <a:extLst>
              <a:ext uri="{FF2B5EF4-FFF2-40B4-BE49-F238E27FC236}">
                <a16:creationId xmlns:a16="http://schemas.microsoft.com/office/drawing/2014/main" id="{86445364-E251-B84E-8BC7-333D51AB0998}"/>
              </a:ext>
            </a:extLst>
          </p:cNvPr>
          <p:cNvSpPr/>
          <p:nvPr/>
        </p:nvSpPr>
        <p:spPr>
          <a:xfrm>
            <a:off x="2498870" y="9182004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Arrow: Right 22">
            <a:extLst>
              <a:ext uri="{FF2B5EF4-FFF2-40B4-BE49-F238E27FC236}">
                <a16:creationId xmlns:a16="http://schemas.microsoft.com/office/drawing/2014/main" id="{6586C31D-5797-1F4D-9B1E-4ECB7B2D8B3D}"/>
              </a:ext>
            </a:extLst>
          </p:cNvPr>
          <p:cNvSpPr/>
          <p:nvPr/>
        </p:nvSpPr>
        <p:spPr>
          <a:xfrm>
            <a:off x="7105867" y="9182004"/>
            <a:ext cx="628697" cy="292515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226818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C308B2F-2EE8-4D80-B791-0944842AD833}"/>
              </a:ext>
            </a:extLst>
          </p:cNvPr>
          <p:cNvSpPr txBox="1"/>
          <p:nvPr/>
        </p:nvSpPr>
        <p:spPr>
          <a:xfrm>
            <a:off x="4208444" y="1206328"/>
            <a:ext cx="19285729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Σημεία Ταχείας Φόρτισης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σε Αυτοκινητόδρομους και Δημόσιους Χώρους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DCD479-2B0B-47E6-9408-5144F3E9A6E4}"/>
              </a:ext>
            </a:extLst>
          </p:cNvPr>
          <p:cNvGrpSpPr/>
          <p:nvPr/>
        </p:nvGrpSpPr>
        <p:grpSpPr>
          <a:xfrm>
            <a:off x="2435078" y="4338446"/>
            <a:ext cx="21948922" cy="7577329"/>
            <a:chOff x="3980328" y="4338446"/>
            <a:chExt cx="21948922" cy="75773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5952BC-BB87-41B4-829A-E3F7B8927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61126" y="4338446"/>
              <a:ext cx="11668124" cy="757732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9B0FF1-32CF-48B2-8110-1AD389346D2D}"/>
                </a:ext>
              </a:extLst>
            </p:cNvPr>
            <p:cNvGrpSpPr/>
            <p:nvPr/>
          </p:nvGrpSpPr>
          <p:grpSpPr>
            <a:xfrm>
              <a:off x="3980328" y="5029181"/>
              <a:ext cx="10913919" cy="4813252"/>
              <a:chOff x="4231341" y="4728684"/>
              <a:chExt cx="10913919" cy="4813252"/>
            </a:xfrm>
          </p:grpSpPr>
          <p:sp>
            <p:nvSpPr>
              <p:cNvPr id="19" name="Έκδοση νέας Εντολής Υπουργού Εσωτερικών από 1/10/2020 για αδειοδότηση αιτήσεων μέχρι δύο (2) μονάδων κατοικίας σε εγκεκριμένο οικόπεδο.…">
                <a:extLst>
                  <a:ext uri="{FF2B5EF4-FFF2-40B4-BE49-F238E27FC236}">
                    <a16:creationId xmlns:a16="http://schemas.microsoft.com/office/drawing/2014/main" id="{35DAED88-F718-4E52-B10D-542D9B232FC2}"/>
                  </a:ext>
                </a:extLst>
              </p:cNvPr>
              <p:cNvSpPr txBox="1"/>
              <p:nvPr/>
            </p:nvSpPr>
            <p:spPr>
              <a:xfrm>
                <a:off x="4231341" y="4822695"/>
                <a:ext cx="6760120" cy="47192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algn="r"/>
                <a:r>
                  <a:rPr lang="el-GR" sz="18000" dirty="0">
                    <a:solidFill>
                      <a:srgbClr val="2F7788"/>
                    </a:solidFill>
                    <a:latin typeface="Arial"/>
                    <a:ea typeface="Arial"/>
                    <a:cs typeface="Arial"/>
                    <a:sym typeface="Arial"/>
                  </a:rPr>
                  <a:t>40 </a:t>
                </a:r>
              </a:p>
              <a:p>
                <a:pPr algn="r"/>
                <a:r>
                  <a:rPr lang="el-GR" sz="6000" dirty="0">
                    <a:solidFill>
                      <a:srgbClr val="2F7788"/>
                    </a:solidFill>
                    <a:latin typeface="Arial"/>
                    <a:ea typeface="Arial"/>
                    <a:cs typeface="Arial"/>
                    <a:sym typeface="Arial"/>
                  </a:rPr>
                  <a:t>Σημεία Ταχείας Φόρτισης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A340926-021E-44D3-93BA-1A6BC9B3A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301487" y="4728684"/>
                <a:ext cx="4843773" cy="39839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668820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BB424FA-1453-4384-BF08-B0671F32A881}"/>
              </a:ext>
            </a:extLst>
          </p:cNvPr>
          <p:cNvSpPr txBox="1"/>
          <p:nvPr/>
        </p:nvSpPr>
        <p:spPr>
          <a:xfrm>
            <a:off x="9589726" y="1206328"/>
            <a:ext cx="13904447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Κυβερνητικές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6600" dirty="0">
                <a:solidFill>
                  <a:srgbClr val="52879D"/>
                </a:solidFill>
                <a:latin typeface="+mn-lt"/>
              </a:rPr>
              <a:t>Μοτοσυκλέτες Και Μοτοποδήλατα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BA33CC-3C11-4618-96AD-4A26FDF04A30}"/>
              </a:ext>
            </a:extLst>
          </p:cNvPr>
          <p:cNvGrpSpPr/>
          <p:nvPr/>
        </p:nvGrpSpPr>
        <p:grpSpPr>
          <a:xfrm>
            <a:off x="1382060" y="4372155"/>
            <a:ext cx="21619881" cy="5330112"/>
            <a:chOff x="1898391" y="4372155"/>
            <a:chExt cx="21619881" cy="5330112"/>
          </a:xfrm>
        </p:grpSpPr>
        <p:pic>
          <p:nvPicPr>
            <p:cNvPr id="9" name="Picture 8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FAA4487A-06BA-4F3F-8DA4-D36A7A067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752" y="4372155"/>
              <a:ext cx="8883520" cy="5330112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4E8F97-BBE1-4E8D-8142-B26C14D89E98}"/>
                </a:ext>
              </a:extLst>
            </p:cNvPr>
            <p:cNvGrpSpPr/>
            <p:nvPr/>
          </p:nvGrpSpPr>
          <p:grpSpPr>
            <a:xfrm>
              <a:off x="1898391" y="4642334"/>
              <a:ext cx="13030589" cy="4431332"/>
              <a:chOff x="1450522" y="6102220"/>
              <a:chExt cx="13030589" cy="4431332"/>
            </a:xfrm>
          </p:grpSpPr>
          <p:sp>
            <p:nvSpPr>
              <p:cNvPr id="25" name="Έκδοση νέας Εντολής Υπουργού Εσωτερικών από 1/10/2020 για αδειοδότηση αιτήσεων μέχρι δύο (2) μονάδων κατοικίας σε εγκεκριμένο οικόπεδο.…">
                <a:extLst>
                  <a:ext uri="{FF2B5EF4-FFF2-40B4-BE49-F238E27FC236}">
                    <a16:creationId xmlns:a16="http://schemas.microsoft.com/office/drawing/2014/main" id="{BAF3BB21-A8A1-4CC2-B339-21A7A7BD3F19}"/>
                  </a:ext>
                </a:extLst>
              </p:cNvPr>
              <p:cNvSpPr txBox="1"/>
              <p:nvPr/>
            </p:nvSpPr>
            <p:spPr>
              <a:xfrm>
                <a:off x="1450522" y="6460642"/>
                <a:ext cx="7850859" cy="40729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algn="r"/>
                <a:r>
                  <a:rPr lang="en-GB" sz="15000" dirty="0">
                    <a:solidFill>
                      <a:srgbClr val="2F7788"/>
                    </a:solidFill>
                    <a:latin typeface="Arial"/>
                    <a:ea typeface="Arial"/>
                    <a:cs typeface="Arial"/>
                    <a:sym typeface="Arial"/>
                  </a:rPr>
                  <a:t>100%</a:t>
                </a:r>
                <a:r>
                  <a:rPr lang="el-GR" sz="15000" dirty="0">
                    <a:solidFill>
                      <a:srgbClr val="2F7788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</a:p>
              <a:p>
                <a:pPr algn="r"/>
                <a:r>
                  <a:rPr lang="el-GR" sz="3600" dirty="0">
                    <a:solidFill>
                      <a:srgbClr val="2F7788"/>
                    </a:solidFill>
                    <a:latin typeface="Arial"/>
                    <a:ea typeface="Arial"/>
                    <a:cs typeface="Arial"/>
                    <a:sym typeface="Arial"/>
                  </a:rPr>
                  <a:t>Αντικατάσταση όλων των μοτοσυκλετών και μοτοποδηλάτων του δημοσίου</a:t>
                </a:r>
              </a:p>
            </p:txBody>
          </p:sp>
          <p:pic>
            <p:nvPicPr>
              <p:cNvPr id="3" name="Picture 2" descr="Text&#10;&#10;Description automatically generated">
                <a:extLst>
                  <a:ext uri="{FF2B5EF4-FFF2-40B4-BE49-F238E27FC236}">
                    <a16:creationId xmlns:a16="http://schemas.microsoft.com/office/drawing/2014/main" id="{340A0109-647A-4447-A8D8-A61ABE982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3377" y="6102220"/>
                <a:ext cx="5387734" cy="44313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96218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6907</TotalTime>
  <Words>511</Words>
  <Application>Microsoft Office PowerPoint</Application>
  <PresentationFormat>Custom</PresentationFormat>
  <Paragraphs>97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Πολεοδομική άδεια. Νέο πλαίσιο αδειοδότησης.</dc:title>
  <dc:creator>user</dc:creator>
  <cp:lastModifiedBy>Adonis Taliadoros</cp:lastModifiedBy>
  <cp:revision>321</cp:revision>
  <cp:lastPrinted>2021-07-22T11:41:58Z</cp:lastPrinted>
  <dcterms:modified xsi:type="dcterms:W3CDTF">2021-07-22T11:49:19Z</dcterms:modified>
</cp:coreProperties>
</file>